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6790100923530547"/>
          <c:y val="9.36346578775197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374745123850302E-2"/>
          <c:y val="0.24289496934203078"/>
          <c:w val="0.68510942286879439"/>
          <c:h val="0.712219585830851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Регион осуществления деятельности</c:v>
                </c:pt>
              </c:strCache>
            </c:strRef>
          </c:tx>
          <c:spPr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explosion val="23"/>
          <c:dPt>
            <c:idx val="0"/>
            <c:bubble3D val="0"/>
            <c:explosion val="2"/>
          </c:dPt>
          <c:dLbls>
            <c:dLbl>
              <c:idx val="0"/>
              <c:layout>
                <c:manualLayout>
                  <c:x val="-0.10414341257536022"/>
                  <c:y val="0.123404277831563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Москва</c:v>
                </c:pt>
                <c:pt idx="1">
                  <c:v>Иной субъект РФ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0.13500000000000001</c:v>
                </c:pt>
                <c:pt idx="1">
                  <c:v>0.86499999999999999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Увеличится ли объем налоговых обязательств в связи с новым порядком определения налоговой базы по налогу на имущество организаций?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explosion val="4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Увеличится</c:v>
                </c:pt>
                <c:pt idx="1">
                  <c:v>Не увеличится</c:v>
                </c:pt>
                <c:pt idx="2">
                  <c:v>Существенно увеличится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0%">
                  <c:v>0.16500000000000001</c:v>
                </c:pt>
                <c:pt idx="1">
                  <c:v>0.3</c:v>
                </c:pt>
                <c:pt idx="2" formatCode="0.00%">
                  <c:v>0.53500000000000003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20942694663168"/>
          <c:y val="2.2116646484882683E-2"/>
          <c:w val="0.64941557305336828"/>
          <c:h val="0.9076299823118815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компания "А"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pPr>
              <a:ln w="57150"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8.611111111111111E-2"/>
                  <c:y val="-1.0064476044962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5555555555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500000000000001E-2"/>
                  <c:y val="6.03868562697723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768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#,##0"р.";[Red]#,##0"р."</c:formatCode>
                <c:ptCount val="4"/>
                <c:pt idx="0">
                  <c:v>77971</c:v>
                </c:pt>
                <c:pt idx="1">
                  <c:v>641641</c:v>
                </c:pt>
                <c:pt idx="2">
                  <c:v>962464</c:v>
                </c:pt>
                <c:pt idx="3">
                  <c:v>1283282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компания "Б"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9.444444444444447E-2"/>
                  <c:y val="-3.019342813488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138888888888889"/>
                  <c:y val="-6.03868562697723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0833333333333338"/>
                  <c:y val="-3.019342813488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666666666666667"/>
                  <c:y val="-1.610316167193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Лист1!$C$2:$C$5</c:f>
              <c:numCache>
                <c:formatCode>#,##0"р.";[Red]#,##0"р."</c:formatCode>
                <c:ptCount val="4"/>
                <c:pt idx="0">
                  <c:v>298792</c:v>
                </c:pt>
                <c:pt idx="1">
                  <c:v>931156</c:v>
                </c:pt>
                <c:pt idx="2">
                  <c:v>1396734</c:v>
                </c:pt>
                <c:pt idx="3">
                  <c:v>1862312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компания "В"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8.3333333333332829E-3"/>
                  <c:y val="-2.0128952089924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722331583552107E-2"/>
                  <c:y val="-3.220632334387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3055555555555558E-2"/>
                  <c:y val="-2.6167637716901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8611111111111219E-2"/>
                  <c:y val="2.4154742507908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Лист1!$D$2:$D$5</c:f>
              <c:numCache>
                <c:formatCode>#,##0"р.";[Red]#,##0"р."</c:formatCode>
                <c:ptCount val="4"/>
                <c:pt idx="0">
                  <c:v>30702</c:v>
                </c:pt>
                <c:pt idx="1">
                  <c:v>76789</c:v>
                </c:pt>
                <c:pt idx="2">
                  <c:v>115185</c:v>
                </c:pt>
                <c:pt idx="3">
                  <c:v>153578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компания "Г"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pPr>
              <a:ln w="57150"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8.3333333333333332E-3"/>
                  <c:y val="-1.8116056880931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925337632079971E-17"/>
                  <c:y val="1.2077371253954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9E-3"/>
                  <c:y val="8.05158083596960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7681E-3"/>
                  <c:y val="-4.0257904179848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Лист1!$E$2:$E$5</c:f>
              <c:numCache>
                <c:formatCode>#,##0"р.";[Red]#,##0"р."</c:formatCode>
                <c:ptCount val="4"/>
                <c:pt idx="0">
                  <c:v>199762</c:v>
                </c:pt>
                <c:pt idx="1">
                  <c:v>0</c:v>
                </c:pt>
                <c:pt idx="2">
                  <c:v>1300117</c:v>
                </c:pt>
                <c:pt idx="3">
                  <c:v>1733489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53568"/>
        <c:axId val="95430912"/>
      </c:lineChart>
      <c:catAx>
        <c:axId val="35053568"/>
        <c:scaling>
          <c:orientation val="minMax"/>
        </c:scaling>
        <c:delete val="0"/>
        <c:axPos val="b"/>
        <c:majorTickMark val="out"/>
        <c:minorTickMark val="none"/>
        <c:tickLblPos val="nextTo"/>
        <c:crossAx val="95430912"/>
        <c:crosses val="autoZero"/>
        <c:auto val="1"/>
        <c:lblAlgn val="ctr"/>
        <c:lblOffset val="100"/>
        <c:noMultiLvlLbl val="0"/>
      </c:catAx>
      <c:valAx>
        <c:axId val="95430912"/>
        <c:scaling>
          <c:orientation val="minMax"/>
        </c:scaling>
        <c:delete val="0"/>
        <c:axPos val="l"/>
        <c:majorGridlines/>
        <c:numFmt formatCode="#,##0&quot;р.&quot;;[Red]#,##0&quot;р.&quot;" sourceLinked="1"/>
        <c:majorTickMark val="out"/>
        <c:minorTickMark val="none"/>
        <c:tickLblPos val="nextTo"/>
        <c:crossAx val="35053568"/>
        <c:crosses val="autoZero"/>
        <c:crossBetween val="between"/>
      </c:valAx>
      <c:spPr>
        <a:ln cmpd="sng"/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7927812497490097"/>
          <c:y val="0.14252598476712464"/>
          <c:w val="0.49198414901107568"/>
          <c:h val="0.779280388598797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Основные проблемы при переходе на новую систему налогообложения по налогу на имущество организаций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Завышение кадастровой стоимости объектов налогообложения</c:v>
                </c:pt>
                <c:pt idx="1">
                  <c:v>Усложнение процедуры исчисления налога</c:v>
                </c:pt>
                <c:pt idx="2">
                  <c:v>Отсутствие необходимой нормативной базы</c:v>
                </c:pt>
                <c:pt idx="3">
                  <c:v>Сложности при получении необходимых документов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0.34499999999999997</c:v>
                </c:pt>
                <c:pt idx="1">
                  <c:v>0.183</c:v>
                </c:pt>
                <c:pt idx="2">
                  <c:v>0.23599999999999999</c:v>
                </c:pt>
                <c:pt idx="3">
                  <c:v>0.23599999999999999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55104"/>
        <c:axId val="95431488"/>
      </c:barChart>
      <c:catAx>
        <c:axId val="35055104"/>
        <c:scaling>
          <c:orientation val="minMax"/>
        </c:scaling>
        <c:delete val="0"/>
        <c:axPos val="l"/>
        <c:majorTickMark val="out"/>
        <c:minorTickMark val="none"/>
        <c:tickLblPos val="nextTo"/>
        <c:crossAx val="95431488"/>
        <c:crosses val="autoZero"/>
        <c:auto val="1"/>
        <c:lblAlgn val="ctr"/>
        <c:lblOffset val="100"/>
        <c:noMultiLvlLbl val="0"/>
      </c:catAx>
      <c:valAx>
        <c:axId val="95431488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35055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AE654-7E80-44A2-A15B-951EBCD502EB}" type="doc">
      <dgm:prSet loTypeId="urn:microsoft.com/office/officeart/2008/layout/VerticalCurvedList" loCatId="list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F8A59A2A-A3B6-4FC9-9206-17DF0E1DFA30}">
      <dgm:prSet phldrT="[Текст]" custT="1"/>
      <dgm:spPr/>
      <dgm:t>
        <a:bodyPr/>
        <a:lstStyle/>
        <a:p>
          <a:pPr algn="just"/>
          <a:r>
            <a:rPr lang="ru-RU" sz="1800" dirty="0" smtClean="0"/>
            <a:t>Результаты анкетирования показали, что налоговая нагрузка на организации начиная с 2014 года увеличится в 2-3 раза по сравнению с 2013 годом, а к 2016 году возрастет как минимум в 7-10 раз</a:t>
          </a:r>
          <a:endParaRPr lang="ru-RU" sz="1800" dirty="0"/>
        </a:p>
      </dgm:t>
    </dgm:pt>
    <dgm:pt modelId="{40F3CA9C-04C0-4200-8DD6-DC51D3726B48}" type="parTrans" cxnId="{E88AD451-E7D2-4E15-815E-9CCEB1F31920}">
      <dgm:prSet/>
      <dgm:spPr/>
      <dgm:t>
        <a:bodyPr/>
        <a:lstStyle/>
        <a:p>
          <a:endParaRPr lang="ru-RU"/>
        </a:p>
      </dgm:t>
    </dgm:pt>
    <dgm:pt modelId="{C70EBFAB-1BC3-4E64-BFF8-6A74A8F3F2D0}" type="sibTrans" cxnId="{E88AD451-E7D2-4E15-815E-9CCEB1F31920}">
      <dgm:prSet/>
      <dgm:spPr/>
      <dgm:t>
        <a:bodyPr/>
        <a:lstStyle/>
        <a:p>
          <a:endParaRPr lang="ru-RU"/>
        </a:p>
      </dgm:t>
    </dgm:pt>
    <dgm:pt modelId="{E959980B-149D-469C-9D08-084AE06635D2}">
      <dgm:prSet phldrT="[Текст]" custT="1"/>
      <dgm:spPr/>
      <dgm:t>
        <a:bodyPr/>
        <a:lstStyle/>
        <a:p>
          <a:pPr algn="just"/>
          <a:r>
            <a:rPr lang="ru-RU" sz="1800" dirty="0" smtClean="0"/>
            <a:t>В результате существенного увеличения налоговой нагрузки многие предприятия будут вынуждены прекратить свою деятельность, что негативно скажется на собираемости бюджета в последующие годы</a:t>
          </a:r>
          <a:endParaRPr lang="ru-RU" sz="1800" dirty="0"/>
        </a:p>
      </dgm:t>
    </dgm:pt>
    <dgm:pt modelId="{2A2F172F-6F77-4F27-A84E-0659CBD608EF}" type="parTrans" cxnId="{5A928C3D-9FC2-40C2-BC9C-281E21BBEC0F}">
      <dgm:prSet/>
      <dgm:spPr/>
      <dgm:t>
        <a:bodyPr/>
        <a:lstStyle/>
        <a:p>
          <a:endParaRPr lang="ru-RU"/>
        </a:p>
      </dgm:t>
    </dgm:pt>
    <dgm:pt modelId="{CB8F4234-F01B-48DA-B868-38285F4641D9}" type="sibTrans" cxnId="{5A928C3D-9FC2-40C2-BC9C-281E21BBEC0F}">
      <dgm:prSet/>
      <dgm:spPr/>
      <dgm:t>
        <a:bodyPr/>
        <a:lstStyle/>
        <a:p>
          <a:endParaRPr lang="ru-RU"/>
        </a:p>
      </dgm:t>
    </dgm:pt>
    <dgm:pt modelId="{1C25FF87-B0CF-4F03-B6D4-116D719C1745}">
      <dgm:prSet phldrT="[Текст]" custT="1"/>
      <dgm:spPr/>
      <dgm:t>
        <a:bodyPr/>
        <a:lstStyle/>
        <a:p>
          <a:pPr algn="just"/>
          <a:r>
            <a:rPr lang="ru-RU" sz="1800" dirty="0" smtClean="0"/>
            <a:t>Значительное увеличение имущественных налогов негативно скажется на конъюнктуре внутреннего Российского рынка, поскольку предприниматели вынуждены будут повысить цены на свою продукцию (работы, услуги), что в свою очередь снизит их конкурентоспособность с западными аналогами</a:t>
          </a:r>
          <a:endParaRPr lang="ru-RU" sz="1800" dirty="0"/>
        </a:p>
      </dgm:t>
    </dgm:pt>
    <dgm:pt modelId="{268B79A6-E924-4CEB-B940-8CF8CDCCEBAF}" type="parTrans" cxnId="{CB5D96AB-74C8-46C1-9A22-629B0D4F747F}">
      <dgm:prSet/>
      <dgm:spPr/>
      <dgm:t>
        <a:bodyPr/>
        <a:lstStyle/>
        <a:p>
          <a:endParaRPr lang="ru-RU"/>
        </a:p>
      </dgm:t>
    </dgm:pt>
    <dgm:pt modelId="{74BB6989-45EB-4B11-95AF-DA58B08EEB7E}" type="sibTrans" cxnId="{CB5D96AB-74C8-46C1-9A22-629B0D4F747F}">
      <dgm:prSet/>
      <dgm:spPr/>
      <dgm:t>
        <a:bodyPr/>
        <a:lstStyle/>
        <a:p>
          <a:endParaRPr lang="ru-RU"/>
        </a:p>
      </dgm:t>
    </dgm:pt>
    <dgm:pt modelId="{5EC5A610-8C83-477F-8EDC-AE9288A8DC34}">
      <dgm:prSet phldrT="[Текст]" custT="1"/>
      <dgm:spPr/>
      <dgm:t>
        <a:bodyPr/>
        <a:lstStyle/>
        <a:p>
          <a:pPr algn="just"/>
          <a:r>
            <a:rPr lang="ru-RU" sz="1800" dirty="0" smtClean="0"/>
            <a:t>При переходе на новый порядок налогообложения по налогу на имущество организаций возникает большое количество проблем и основной из них является завышение кадастровой стоимости объектов налогообложения</a:t>
          </a:r>
        </a:p>
      </dgm:t>
    </dgm:pt>
    <dgm:pt modelId="{362EBBED-BFB8-4428-BAB3-06D39A5CA985}" type="parTrans" cxnId="{B9922FB3-FAA6-4D05-8439-16E28A1291BE}">
      <dgm:prSet/>
      <dgm:spPr/>
      <dgm:t>
        <a:bodyPr/>
        <a:lstStyle/>
        <a:p>
          <a:endParaRPr lang="ru-RU"/>
        </a:p>
      </dgm:t>
    </dgm:pt>
    <dgm:pt modelId="{42D28B27-BD0F-4DE3-B82E-7A4CEF711B98}" type="sibTrans" cxnId="{B9922FB3-FAA6-4D05-8439-16E28A1291BE}">
      <dgm:prSet/>
      <dgm:spPr/>
      <dgm:t>
        <a:bodyPr/>
        <a:lstStyle/>
        <a:p>
          <a:endParaRPr lang="ru-RU"/>
        </a:p>
      </dgm:t>
    </dgm:pt>
    <dgm:pt modelId="{6658B494-7C63-4C22-9D24-7F455FD79B55}" type="pres">
      <dgm:prSet presAssocID="{BD5AE654-7E80-44A2-A15B-951EBCD502E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9E95D14-8B22-461F-BEA2-0D8451F4FFF3}" type="pres">
      <dgm:prSet presAssocID="{BD5AE654-7E80-44A2-A15B-951EBCD502EB}" presName="Name1" presStyleCnt="0"/>
      <dgm:spPr/>
    </dgm:pt>
    <dgm:pt modelId="{C1154768-94D5-472B-AAF4-0F349B9B3A12}" type="pres">
      <dgm:prSet presAssocID="{BD5AE654-7E80-44A2-A15B-951EBCD502EB}" presName="cycle" presStyleCnt="0"/>
      <dgm:spPr/>
    </dgm:pt>
    <dgm:pt modelId="{F1FC78F9-010C-45CE-B6AE-5B7F6C934158}" type="pres">
      <dgm:prSet presAssocID="{BD5AE654-7E80-44A2-A15B-951EBCD502EB}" presName="srcNode" presStyleLbl="node1" presStyleIdx="0" presStyleCnt="4"/>
      <dgm:spPr/>
    </dgm:pt>
    <dgm:pt modelId="{5CCB7D2A-6D81-4F2A-9E22-9266BD7087F3}" type="pres">
      <dgm:prSet presAssocID="{BD5AE654-7E80-44A2-A15B-951EBCD502EB}" presName="conn" presStyleLbl="parChTrans1D2" presStyleIdx="0" presStyleCnt="1"/>
      <dgm:spPr/>
      <dgm:t>
        <a:bodyPr/>
        <a:lstStyle/>
        <a:p>
          <a:endParaRPr lang="ru-RU"/>
        </a:p>
      </dgm:t>
    </dgm:pt>
    <dgm:pt modelId="{B60AB014-4949-4F1C-B450-D23723664F73}" type="pres">
      <dgm:prSet presAssocID="{BD5AE654-7E80-44A2-A15B-951EBCD502EB}" presName="extraNode" presStyleLbl="node1" presStyleIdx="0" presStyleCnt="4"/>
      <dgm:spPr/>
    </dgm:pt>
    <dgm:pt modelId="{7D493E49-1A01-4EBA-8351-9D4DE169F11E}" type="pres">
      <dgm:prSet presAssocID="{BD5AE654-7E80-44A2-A15B-951EBCD502EB}" presName="dstNode" presStyleLbl="node1" presStyleIdx="0" presStyleCnt="4"/>
      <dgm:spPr/>
    </dgm:pt>
    <dgm:pt modelId="{01A8DA70-D7C9-438F-AAD4-A3A0816731F1}" type="pres">
      <dgm:prSet presAssocID="{F8A59A2A-A3B6-4FC9-9206-17DF0E1DFA30}" presName="text_1" presStyleLbl="node1" presStyleIdx="0" presStyleCnt="4" custScaleY="125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E5035-2639-4357-AD9D-16917BCB8E9D}" type="pres">
      <dgm:prSet presAssocID="{F8A59A2A-A3B6-4FC9-9206-17DF0E1DFA30}" presName="accent_1" presStyleCnt="0"/>
      <dgm:spPr/>
    </dgm:pt>
    <dgm:pt modelId="{0B21C759-BF0B-4686-8BAA-02902B378663}" type="pres">
      <dgm:prSet presAssocID="{F8A59A2A-A3B6-4FC9-9206-17DF0E1DFA30}" presName="accentRepeatNode" presStyleLbl="solidFgAcc1" presStyleIdx="0" presStyleCnt="4"/>
      <dgm:spPr/>
    </dgm:pt>
    <dgm:pt modelId="{7D160A9E-EC22-4BC1-A2D6-4B37423401E9}" type="pres">
      <dgm:prSet presAssocID="{E959980B-149D-469C-9D08-084AE06635D2}" presName="text_2" presStyleLbl="node1" presStyleIdx="1" presStyleCnt="4" custScaleY="118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FECC88-3FCA-4358-855C-7F2E661B3F1E}" type="pres">
      <dgm:prSet presAssocID="{E959980B-149D-469C-9D08-084AE06635D2}" presName="accent_2" presStyleCnt="0"/>
      <dgm:spPr/>
    </dgm:pt>
    <dgm:pt modelId="{50D78CF2-10AA-458B-9077-D68AB21C02DA}" type="pres">
      <dgm:prSet presAssocID="{E959980B-149D-469C-9D08-084AE06635D2}" presName="accentRepeatNode" presStyleLbl="solidFgAcc1" presStyleIdx="1" presStyleCnt="4"/>
      <dgm:spPr/>
    </dgm:pt>
    <dgm:pt modelId="{F2687BC0-CBF5-4174-9372-05612BC4C62C}" type="pres">
      <dgm:prSet presAssocID="{1C25FF87-B0CF-4F03-B6D4-116D719C1745}" presName="text_3" presStyleLbl="node1" presStyleIdx="2" presStyleCnt="4" custScaleY="156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35D21-0123-49C8-B419-F6285B0448A2}" type="pres">
      <dgm:prSet presAssocID="{1C25FF87-B0CF-4F03-B6D4-116D719C1745}" presName="accent_3" presStyleCnt="0"/>
      <dgm:spPr/>
    </dgm:pt>
    <dgm:pt modelId="{9F27A75D-C775-4C3E-8643-C691EB66CC2A}" type="pres">
      <dgm:prSet presAssocID="{1C25FF87-B0CF-4F03-B6D4-116D719C1745}" presName="accentRepeatNode" presStyleLbl="solidFgAcc1" presStyleIdx="2" presStyleCnt="4"/>
      <dgm:spPr/>
    </dgm:pt>
    <dgm:pt modelId="{91FF194E-150F-4F0C-B513-BB0457B68EE3}" type="pres">
      <dgm:prSet presAssocID="{5EC5A610-8C83-477F-8EDC-AE9288A8DC34}" presName="text_4" presStyleLbl="node1" presStyleIdx="3" presStyleCnt="4" custScaleY="117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FB685-7C7E-454D-B5C9-562E7599B5CC}" type="pres">
      <dgm:prSet presAssocID="{5EC5A610-8C83-477F-8EDC-AE9288A8DC34}" presName="accent_4" presStyleCnt="0"/>
      <dgm:spPr/>
    </dgm:pt>
    <dgm:pt modelId="{D792B61E-146C-4484-AFA9-9265A1EE3652}" type="pres">
      <dgm:prSet presAssocID="{5EC5A610-8C83-477F-8EDC-AE9288A8DC34}" presName="accentRepeatNode" presStyleLbl="solidFgAcc1" presStyleIdx="3" presStyleCnt="4"/>
      <dgm:spPr/>
    </dgm:pt>
  </dgm:ptLst>
  <dgm:cxnLst>
    <dgm:cxn modelId="{B9922FB3-FAA6-4D05-8439-16E28A1291BE}" srcId="{BD5AE654-7E80-44A2-A15B-951EBCD502EB}" destId="{5EC5A610-8C83-477F-8EDC-AE9288A8DC34}" srcOrd="3" destOrd="0" parTransId="{362EBBED-BFB8-4428-BAB3-06D39A5CA985}" sibTransId="{42D28B27-BD0F-4DE3-B82E-7A4CEF711B98}"/>
    <dgm:cxn modelId="{9ED1BAA2-802F-4884-B09D-62480721B5CD}" type="presOf" srcId="{1C25FF87-B0CF-4F03-B6D4-116D719C1745}" destId="{F2687BC0-CBF5-4174-9372-05612BC4C62C}" srcOrd="0" destOrd="0" presId="urn:microsoft.com/office/officeart/2008/layout/VerticalCurvedList"/>
    <dgm:cxn modelId="{0E501B7F-D6F2-488D-8A4C-EEE0E9B72585}" type="presOf" srcId="{F8A59A2A-A3B6-4FC9-9206-17DF0E1DFA30}" destId="{01A8DA70-D7C9-438F-AAD4-A3A0816731F1}" srcOrd="0" destOrd="0" presId="urn:microsoft.com/office/officeart/2008/layout/VerticalCurvedList"/>
    <dgm:cxn modelId="{FC14DBFA-7E4B-4AC4-B812-C252FF4C4C7E}" type="presOf" srcId="{E959980B-149D-469C-9D08-084AE06635D2}" destId="{7D160A9E-EC22-4BC1-A2D6-4B37423401E9}" srcOrd="0" destOrd="0" presId="urn:microsoft.com/office/officeart/2008/layout/VerticalCurvedList"/>
    <dgm:cxn modelId="{8A4BB97E-99BA-4A8C-A4A9-1E025EACD232}" type="presOf" srcId="{BD5AE654-7E80-44A2-A15B-951EBCD502EB}" destId="{6658B494-7C63-4C22-9D24-7F455FD79B55}" srcOrd="0" destOrd="0" presId="urn:microsoft.com/office/officeart/2008/layout/VerticalCurvedList"/>
    <dgm:cxn modelId="{E88AD451-E7D2-4E15-815E-9CCEB1F31920}" srcId="{BD5AE654-7E80-44A2-A15B-951EBCD502EB}" destId="{F8A59A2A-A3B6-4FC9-9206-17DF0E1DFA30}" srcOrd="0" destOrd="0" parTransId="{40F3CA9C-04C0-4200-8DD6-DC51D3726B48}" sibTransId="{C70EBFAB-1BC3-4E64-BFF8-6A74A8F3F2D0}"/>
    <dgm:cxn modelId="{5A928C3D-9FC2-40C2-BC9C-281E21BBEC0F}" srcId="{BD5AE654-7E80-44A2-A15B-951EBCD502EB}" destId="{E959980B-149D-469C-9D08-084AE06635D2}" srcOrd="1" destOrd="0" parTransId="{2A2F172F-6F77-4F27-A84E-0659CBD608EF}" sibTransId="{CB8F4234-F01B-48DA-B868-38285F4641D9}"/>
    <dgm:cxn modelId="{EB99F0ED-96BD-487E-8624-A8C117677568}" type="presOf" srcId="{C70EBFAB-1BC3-4E64-BFF8-6A74A8F3F2D0}" destId="{5CCB7D2A-6D81-4F2A-9E22-9266BD7087F3}" srcOrd="0" destOrd="0" presId="urn:microsoft.com/office/officeart/2008/layout/VerticalCurvedList"/>
    <dgm:cxn modelId="{CB5D96AB-74C8-46C1-9A22-629B0D4F747F}" srcId="{BD5AE654-7E80-44A2-A15B-951EBCD502EB}" destId="{1C25FF87-B0CF-4F03-B6D4-116D719C1745}" srcOrd="2" destOrd="0" parTransId="{268B79A6-E924-4CEB-B940-8CF8CDCCEBAF}" sibTransId="{74BB6989-45EB-4B11-95AF-DA58B08EEB7E}"/>
    <dgm:cxn modelId="{BAADC5C7-4C83-47E8-BCFE-3D23B29DC247}" type="presOf" srcId="{5EC5A610-8C83-477F-8EDC-AE9288A8DC34}" destId="{91FF194E-150F-4F0C-B513-BB0457B68EE3}" srcOrd="0" destOrd="0" presId="urn:microsoft.com/office/officeart/2008/layout/VerticalCurvedList"/>
    <dgm:cxn modelId="{BD126B09-8085-46C0-ADCC-E5FE3718D48C}" type="presParOf" srcId="{6658B494-7C63-4C22-9D24-7F455FD79B55}" destId="{C9E95D14-8B22-461F-BEA2-0D8451F4FFF3}" srcOrd="0" destOrd="0" presId="urn:microsoft.com/office/officeart/2008/layout/VerticalCurvedList"/>
    <dgm:cxn modelId="{F0945D95-3E46-4D39-B6E5-6856A4D83FA6}" type="presParOf" srcId="{C9E95D14-8B22-461F-BEA2-0D8451F4FFF3}" destId="{C1154768-94D5-472B-AAF4-0F349B9B3A12}" srcOrd="0" destOrd="0" presId="urn:microsoft.com/office/officeart/2008/layout/VerticalCurvedList"/>
    <dgm:cxn modelId="{9F14DDD2-72DA-468F-ACBA-637256771A69}" type="presParOf" srcId="{C1154768-94D5-472B-AAF4-0F349B9B3A12}" destId="{F1FC78F9-010C-45CE-B6AE-5B7F6C934158}" srcOrd="0" destOrd="0" presId="urn:microsoft.com/office/officeart/2008/layout/VerticalCurvedList"/>
    <dgm:cxn modelId="{634015F2-088B-4D68-BD74-404370C61398}" type="presParOf" srcId="{C1154768-94D5-472B-AAF4-0F349B9B3A12}" destId="{5CCB7D2A-6D81-4F2A-9E22-9266BD7087F3}" srcOrd="1" destOrd="0" presId="urn:microsoft.com/office/officeart/2008/layout/VerticalCurvedList"/>
    <dgm:cxn modelId="{66DCAD57-4C1D-4CDB-960A-29C6276CA4E6}" type="presParOf" srcId="{C1154768-94D5-472B-AAF4-0F349B9B3A12}" destId="{B60AB014-4949-4F1C-B450-D23723664F73}" srcOrd="2" destOrd="0" presId="urn:microsoft.com/office/officeart/2008/layout/VerticalCurvedList"/>
    <dgm:cxn modelId="{78AC94F2-8A5F-4D72-831B-0A5F53E838F1}" type="presParOf" srcId="{C1154768-94D5-472B-AAF4-0F349B9B3A12}" destId="{7D493E49-1A01-4EBA-8351-9D4DE169F11E}" srcOrd="3" destOrd="0" presId="urn:microsoft.com/office/officeart/2008/layout/VerticalCurvedList"/>
    <dgm:cxn modelId="{BBAA6990-369E-4ACC-A8F1-89E0B3EBBB90}" type="presParOf" srcId="{C9E95D14-8B22-461F-BEA2-0D8451F4FFF3}" destId="{01A8DA70-D7C9-438F-AAD4-A3A0816731F1}" srcOrd="1" destOrd="0" presId="urn:microsoft.com/office/officeart/2008/layout/VerticalCurvedList"/>
    <dgm:cxn modelId="{A6FF5922-FD4A-42F5-94B2-0760772CCC5E}" type="presParOf" srcId="{C9E95D14-8B22-461F-BEA2-0D8451F4FFF3}" destId="{25FE5035-2639-4357-AD9D-16917BCB8E9D}" srcOrd="2" destOrd="0" presId="urn:microsoft.com/office/officeart/2008/layout/VerticalCurvedList"/>
    <dgm:cxn modelId="{95050A29-DB92-4BCF-BBF2-ACEA8ECF078B}" type="presParOf" srcId="{25FE5035-2639-4357-AD9D-16917BCB8E9D}" destId="{0B21C759-BF0B-4686-8BAA-02902B378663}" srcOrd="0" destOrd="0" presId="urn:microsoft.com/office/officeart/2008/layout/VerticalCurvedList"/>
    <dgm:cxn modelId="{3E9148D1-E092-4D6A-A10F-F1D37EF147AA}" type="presParOf" srcId="{C9E95D14-8B22-461F-BEA2-0D8451F4FFF3}" destId="{7D160A9E-EC22-4BC1-A2D6-4B37423401E9}" srcOrd="3" destOrd="0" presId="urn:microsoft.com/office/officeart/2008/layout/VerticalCurvedList"/>
    <dgm:cxn modelId="{A42D75D0-CA67-4976-8CCD-0D73A67ED58A}" type="presParOf" srcId="{C9E95D14-8B22-461F-BEA2-0D8451F4FFF3}" destId="{CEFECC88-3FCA-4358-855C-7F2E661B3F1E}" srcOrd="4" destOrd="0" presId="urn:microsoft.com/office/officeart/2008/layout/VerticalCurvedList"/>
    <dgm:cxn modelId="{D821CAA9-2EDB-4A14-893D-F78F03D84C39}" type="presParOf" srcId="{CEFECC88-3FCA-4358-855C-7F2E661B3F1E}" destId="{50D78CF2-10AA-458B-9077-D68AB21C02DA}" srcOrd="0" destOrd="0" presId="urn:microsoft.com/office/officeart/2008/layout/VerticalCurvedList"/>
    <dgm:cxn modelId="{BA14D097-0461-4C2A-ACDA-87B46059EDA2}" type="presParOf" srcId="{C9E95D14-8B22-461F-BEA2-0D8451F4FFF3}" destId="{F2687BC0-CBF5-4174-9372-05612BC4C62C}" srcOrd="5" destOrd="0" presId="urn:microsoft.com/office/officeart/2008/layout/VerticalCurvedList"/>
    <dgm:cxn modelId="{607D85DE-0C26-4676-943E-925592104557}" type="presParOf" srcId="{C9E95D14-8B22-461F-BEA2-0D8451F4FFF3}" destId="{DFA35D21-0123-49C8-B419-F6285B0448A2}" srcOrd="6" destOrd="0" presId="urn:microsoft.com/office/officeart/2008/layout/VerticalCurvedList"/>
    <dgm:cxn modelId="{21657124-59C9-4947-A2F4-7D7162B4582A}" type="presParOf" srcId="{DFA35D21-0123-49C8-B419-F6285B0448A2}" destId="{9F27A75D-C775-4C3E-8643-C691EB66CC2A}" srcOrd="0" destOrd="0" presId="urn:microsoft.com/office/officeart/2008/layout/VerticalCurvedList"/>
    <dgm:cxn modelId="{144B80E6-2D4C-4EF3-BDF8-3710E785863A}" type="presParOf" srcId="{C9E95D14-8B22-461F-BEA2-0D8451F4FFF3}" destId="{91FF194E-150F-4F0C-B513-BB0457B68EE3}" srcOrd="7" destOrd="0" presId="urn:microsoft.com/office/officeart/2008/layout/VerticalCurvedList"/>
    <dgm:cxn modelId="{6282D100-AD3B-49ED-86B6-20AB0DB5114F}" type="presParOf" srcId="{C9E95D14-8B22-461F-BEA2-0D8451F4FFF3}" destId="{CDDFB685-7C7E-454D-B5C9-562E7599B5CC}" srcOrd="8" destOrd="0" presId="urn:microsoft.com/office/officeart/2008/layout/VerticalCurvedList"/>
    <dgm:cxn modelId="{2BBB1B2A-124C-4EE2-9AD2-7F1902913CAE}" type="presParOf" srcId="{CDDFB685-7C7E-454D-B5C9-562E7599B5CC}" destId="{D792B61E-146C-4484-AFA9-9265A1EE36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6322FF-8BB9-4D4C-8FF1-0CF7D9E467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8494F8-3361-4DD4-B2B2-12BC23722855}">
      <dgm:prSet phldrT="[Текст]"/>
      <dgm:spPr/>
      <dgm:t>
        <a:bodyPr/>
        <a:lstStyle/>
        <a:p>
          <a:pPr algn="just"/>
          <a:r>
            <a:rPr lang="ru-RU" dirty="0" smtClean="0"/>
            <a:t>Необходимо предусмотреть налоговые льготы </a:t>
          </a:r>
          <a:r>
            <a:rPr lang="ru-RU" dirty="0" smtClean="0"/>
            <a:t>как на федеральном, так и на региональном уровне </a:t>
          </a:r>
          <a:r>
            <a:rPr lang="ru-RU" dirty="0" smtClean="0"/>
            <a:t>для некоторых категорий налогоплательщиков, в частности, для субъектов малого и среднего бизнеса, для организаций, которые не осуществляет торговую или производственную деятельность и т.д.</a:t>
          </a:r>
          <a:endParaRPr lang="ru-RU" dirty="0"/>
        </a:p>
      </dgm:t>
    </dgm:pt>
    <dgm:pt modelId="{3D6525B9-1F9E-49F4-B44B-1A8E13F40546}" type="parTrans" cxnId="{CDF32CAF-4D89-435F-A158-03CDEB0B3D3A}">
      <dgm:prSet/>
      <dgm:spPr/>
      <dgm:t>
        <a:bodyPr/>
        <a:lstStyle/>
        <a:p>
          <a:endParaRPr lang="ru-RU"/>
        </a:p>
      </dgm:t>
    </dgm:pt>
    <dgm:pt modelId="{353FB715-E3F6-4505-805D-87EED043A2B4}" type="sibTrans" cxnId="{CDF32CAF-4D89-435F-A158-03CDEB0B3D3A}">
      <dgm:prSet/>
      <dgm:spPr/>
      <dgm:t>
        <a:bodyPr/>
        <a:lstStyle/>
        <a:p>
          <a:endParaRPr lang="ru-RU"/>
        </a:p>
      </dgm:t>
    </dgm:pt>
    <dgm:pt modelId="{1F9B4A3F-CD2D-4DCF-912B-678CD43B791B}">
      <dgm:prSet phldrT="[Текст]"/>
      <dgm:spPr/>
      <dgm:t>
        <a:bodyPr/>
        <a:lstStyle/>
        <a:p>
          <a:pPr algn="just"/>
          <a:r>
            <a:rPr lang="ru-RU" dirty="0" smtClean="0"/>
            <a:t>Предусмотреть меры по проведению более справедливой кадастровой оценки недвижимого имущества, например, закрепить положение, согласно которому кадастровая оценка не может превышать 70% рыночной стоимости</a:t>
          </a:r>
          <a:endParaRPr lang="ru-RU" dirty="0"/>
        </a:p>
      </dgm:t>
    </dgm:pt>
    <dgm:pt modelId="{F0030FFC-7DB2-48BF-91F9-C426F7068773}" type="parTrans" cxnId="{77CAAD70-8ED1-4223-A175-C681F7F63C07}">
      <dgm:prSet/>
      <dgm:spPr/>
      <dgm:t>
        <a:bodyPr/>
        <a:lstStyle/>
        <a:p>
          <a:endParaRPr lang="ru-RU"/>
        </a:p>
      </dgm:t>
    </dgm:pt>
    <dgm:pt modelId="{57413063-2A42-4AF4-9DA3-FFD48C695893}" type="sibTrans" cxnId="{77CAAD70-8ED1-4223-A175-C681F7F63C07}">
      <dgm:prSet/>
      <dgm:spPr/>
      <dgm:t>
        <a:bodyPr/>
        <a:lstStyle/>
        <a:p>
          <a:endParaRPr lang="ru-RU"/>
        </a:p>
      </dgm:t>
    </dgm:pt>
    <dgm:pt modelId="{94C3A9BD-F104-45A0-9D86-7C9D5DDCB5D7}">
      <dgm:prSet phldrT="[Текст]"/>
      <dgm:spPr/>
      <dgm:t>
        <a:bodyPr/>
        <a:lstStyle/>
        <a:p>
          <a:pPr algn="just"/>
          <a:r>
            <a:rPr lang="ru-RU" dirty="0" smtClean="0"/>
            <a:t>Ввести дополнительные виды разрешенного использования земли, что повлияет на кадастровую оценку недвижимого имущества и позволит снизить налоговые издержки для некоторых категорий налогоплательщиков</a:t>
          </a:r>
          <a:endParaRPr lang="ru-RU" dirty="0"/>
        </a:p>
      </dgm:t>
    </dgm:pt>
    <dgm:pt modelId="{F9BBE70D-A270-4B78-BC84-6B7052E66E4B}" type="parTrans" cxnId="{09A501AB-DE75-42DA-9C1F-E12B1005C5C9}">
      <dgm:prSet/>
      <dgm:spPr/>
      <dgm:t>
        <a:bodyPr/>
        <a:lstStyle/>
        <a:p>
          <a:endParaRPr lang="ru-RU"/>
        </a:p>
      </dgm:t>
    </dgm:pt>
    <dgm:pt modelId="{06ED5A32-1921-416E-8C37-0D7E78272649}" type="sibTrans" cxnId="{09A501AB-DE75-42DA-9C1F-E12B1005C5C9}">
      <dgm:prSet/>
      <dgm:spPr/>
      <dgm:t>
        <a:bodyPr/>
        <a:lstStyle/>
        <a:p>
          <a:endParaRPr lang="ru-RU"/>
        </a:p>
      </dgm:t>
    </dgm:pt>
    <dgm:pt modelId="{DE8BDD3B-D53C-4345-978E-9C00CB5A3DD8}">
      <dgm:prSet phldrT="[Текст]"/>
      <dgm:spPr/>
      <dgm:t>
        <a:bodyPr/>
        <a:lstStyle/>
        <a:p>
          <a:pPr algn="just"/>
          <a:r>
            <a:rPr lang="ru-RU" dirty="0" smtClean="0"/>
            <a:t>Необходимо провести повторный, более тщательный анализ соразмерности ставок налогообложения по налогу на имущество организаций с экономическими возможностями различных субъектов предпринимательства для уплаты налога</a:t>
          </a:r>
          <a:endParaRPr lang="ru-RU" dirty="0"/>
        </a:p>
      </dgm:t>
    </dgm:pt>
    <dgm:pt modelId="{20BEC3F6-95E5-454A-8A3C-3EAFEC5D07A2}" type="parTrans" cxnId="{3F0F36E1-2F9B-43A0-8AE6-D11FCA07A864}">
      <dgm:prSet/>
      <dgm:spPr/>
      <dgm:t>
        <a:bodyPr/>
        <a:lstStyle/>
        <a:p>
          <a:endParaRPr lang="ru-RU"/>
        </a:p>
      </dgm:t>
    </dgm:pt>
    <dgm:pt modelId="{EE2BB62F-002D-4F5F-88FA-FDF8F7CB89FE}" type="sibTrans" cxnId="{3F0F36E1-2F9B-43A0-8AE6-D11FCA07A864}">
      <dgm:prSet/>
      <dgm:spPr/>
      <dgm:t>
        <a:bodyPr/>
        <a:lstStyle/>
        <a:p>
          <a:endParaRPr lang="ru-RU"/>
        </a:p>
      </dgm:t>
    </dgm:pt>
    <dgm:pt modelId="{8AAFD8B8-8E0F-4EF0-90DA-7FF1DED5EF0B}" type="pres">
      <dgm:prSet presAssocID="{8D6322FF-8BB9-4D4C-8FF1-0CF7D9E46751}" presName="linear" presStyleCnt="0">
        <dgm:presLayoutVars>
          <dgm:animLvl val="lvl"/>
          <dgm:resizeHandles val="exact"/>
        </dgm:presLayoutVars>
      </dgm:prSet>
      <dgm:spPr/>
    </dgm:pt>
    <dgm:pt modelId="{38EA5B7C-91BD-4FE1-8E97-B142B193C6A0}" type="pres">
      <dgm:prSet presAssocID="{118494F8-3361-4DD4-B2B2-12BC2372285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3DC1D-42EC-4599-A226-2C48B7E09F2A}" type="pres">
      <dgm:prSet presAssocID="{353FB715-E3F6-4505-805D-87EED043A2B4}" presName="spacer" presStyleCnt="0"/>
      <dgm:spPr/>
    </dgm:pt>
    <dgm:pt modelId="{480647D5-1595-4362-932B-D566A4B64ABA}" type="pres">
      <dgm:prSet presAssocID="{1F9B4A3F-CD2D-4DCF-912B-678CD43B791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F841C-EF50-4EDF-B510-4AB76D444D37}" type="pres">
      <dgm:prSet presAssocID="{57413063-2A42-4AF4-9DA3-FFD48C695893}" presName="spacer" presStyleCnt="0"/>
      <dgm:spPr/>
    </dgm:pt>
    <dgm:pt modelId="{FE045608-A1EC-4673-B407-29E227482631}" type="pres">
      <dgm:prSet presAssocID="{94C3A9BD-F104-45A0-9D86-7C9D5DDCB5D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AD5B2-4706-4621-9C3F-6A466E8FAA7B}" type="pres">
      <dgm:prSet presAssocID="{06ED5A32-1921-416E-8C37-0D7E78272649}" presName="spacer" presStyleCnt="0"/>
      <dgm:spPr/>
    </dgm:pt>
    <dgm:pt modelId="{4254877D-56F0-451A-9240-57F3BF969801}" type="pres">
      <dgm:prSet presAssocID="{DE8BDD3B-D53C-4345-978E-9C00CB5A3DD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3B470C-460F-4292-9F49-7800BC88DEDA}" type="presOf" srcId="{118494F8-3361-4DD4-B2B2-12BC23722855}" destId="{38EA5B7C-91BD-4FE1-8E97-B142B193C6A0}" srcOrd="0" destOrd="0" presId="urn:microsoft.com/office/officeart/2005/8/layout/vList2"/>
    <dgm:cxn modelId="{09A501AB-DE75-42DA-9C1F-E12B1005C5C9}" srcId="{8D6322FF-8BB9-4D4C-8FF1-0CF7D9E46751}" destId="{94C3A9BD-F104-45A0-9D86-7C9D5DDCB5D7}" srcOrd="2" destOrd="0" parTransId="{F9BBE70D-A270-4B78-BC84-6B7052E66E4B}" sibTransId="{06ED5A32-1921-416E-8C37-0D7E78272649}"/>
    <dgm:cxn modelId="{CDF32CAF-4D89-435F-A158-03CDEB0B3D3A}" srcId="{8D6322FF-8BB9-4D4C-8FF1-0CF7D9E46751}" destId="{118494F8-3361-4DD4-B2B2-12BC23722855}" srcOrd="0" destOrd="0" parTransId="{3D6525B9-1F9E-49F4-B44B-1A8E13F40546}" sibTransId="{353FB715-E3F6-4505-805D-87EED043A2B4}"/>
    <dgm:cxn modelId="{09332649-D794-416D-A3E1-7D3DE2DEE9AF}" type="presOf" srcId="{94C3A9BD-F104-45A0-9D86-7C9D5DDCB5D7}" destId="{FE045608-A1EC-4673-B407-29E227482631}" srcOrd="0" destOrd="0" presId="urn:microsoft.com/office/officeart/2005/8/layout/vList2"/>
    <dgm:cxn modelId="{3F0F36E1-2F9B-43A0-8AE6-D11FCA07A864}" srcId="{8D6322FF-8BB9-4D4C-8FF1-0CF7D9E46751}" destId="{DE8BDD3B-D53C-4345-978E-9C00CB5A3DD8}" srcOrd="3" destOrd="0" parTransId="{20BEC3F6-95E5-454A-8A3C-3EAFEC5D07A2}" sibTransId="{EE2BB62F-002D-4F5F-88FA-FDF8F7CB89FE}"/>
    <dgm:cxn modelId="{7941BE97-A18D-498F-95BF-349A4DF7A2A0}" type="presOf" srcId="{DE8BDD3B-D53C-4345-978E-9C00CB5A3DD8}" destId="{4254877D-56F0-451A-9240-57F3BF969801}" srcOrd="0" destOrd="0" presId="urn:microsoft.com/office/officeart/2005/8/layout/vList2"/>
    <dgm:cxn modelId="{7EE6EB30-DCC4-4288-AC83-4726A494A662}" type="presOf" srcId="{8D6322FF-8BB9-4D4C-8FF1-0CF7D9E46751}" destId="{8AAFD8B8-8E0F-4EF0-90DA-7FF1DED5EF0B}" srcOrd="0" destOrd="0" presId="urn:microsoft.com/office/officeart/2005/8/layout/vList2"/>
    <dgm:cxn modelId="{494627AB-7D3D-4E2A-9EF7-49B64788375E}" type="presOf" srcId="{1F9B4A3F-CD2D-4DCF-912B-678CD43B791B}" destId="{480647D5-1595-4362-932B-D566A4B64ABA}" srcOrd="0" destOrd="0" presId="urn:microsoft.com/office/officeart/2005/8/layout/vList2"/>
    <dgm:cxn modelId="{77CAAD70-8ED1-4223-A175-C681F7F63C07}" srcId="{8D6322FF-8BB9-4D4C-8FF1-0CF7D9E46751}" destId="{1F9B4A3F-CD2D-4DCF-912B-678CD43B791B}" srcOrd="1" destOrd="0" parTransId="{F0030FFC-7DB2-48BF-91F9-C426F7068773}" sibTransId="{57413063-2A42-4AF4-9DA3-FFD48C695893}"/>
    <dgm:cxn modelId="{9D7B4715-C374-4E48-AA53-98C448F397B0}" type="presParOf" srcId="{8AAFD8B8-8E0F-4EF0-90DA-7FF1DED5EF0B}" destId="{38EA5B7C-91BD-4FE1-8E97-B142B193C6A0}" srcOrd="0" destOrd="0" presId="urn:microsoft.com/office/officeart/2005/8/layout/vList2"/>
    <dgm:cxn modelId="{E19E164C-73E6-45F1-9F25-A3E7AF010943}" type="presParOf" srcId="{8AAFD8B8-8E0F-4EF0-90DA-7FF1DED5EF0B}" destId="{A323DC1D-42EC-4599-A226-2C48B7E09F2A}" srcOrd="1" destOrd="0" presId="urn:microsoft.com/office/officeart/2005/8/layout/vList2"/>
    <dgm:cxn modelId="{B790DBD0-69EA-49F2-95FA-6EA5D6928AA8}" type="presParOf" srcId="{8AAFD8B8-8E0F-4EF0-90DA-7FF1DED5EF0B}" destId="{480647D5-1595-4362-932B-D566A4B64ABA}" srcOrd="2" destOrd="0" presId="urn:microsoft.com/office/officeart/2005/8/layout/vList2"/>
    <dgm:cxn modelId="{636B930A-BBE6-46A1-861C-5970BCD24DEF}" type="presParOf" srcId="{8AAFD8B8-8E0F-4EF0-90DA-7FF1DED5EF0B}" destId="{D04F841C-EF50-4EDF-B510-4AB76D444D37}" srcOrd="3" destOrd="0" presId="urn:microsoft.com/office/officeart/2005/8/layout/vList2"/>
    <dgm:cxn modelId="{29802C70-4C71-484E-B919-61B0640B1B0A}" type="presParOf" srcId="{8AAFD8B8-8E0F-4EF0-90DA-7FF1DED5EF0B}" destId="{FE045608-A1EC-4673-B407-29E227482631}" srcOrd="4" destOrd="0" presId="urn:microsoft.com/office/officeart/2005/8/layout/vList2"/>
    <dgm:cxn modelId="{54E0B7C9-E4D6-45E3-88C5-2E60AE891C3C}" type="presParOf" srcId="{8AAFD8B8-8E0F-4EF0-90DA-7FF1DED5EF0B}" destId="{431AD5B2-4706-4621-9C3F-6A466E8FAA7B}" srcOrd="5" destOrd="0" presId="urn:microsoft.com/office/officeart/2005/8/layout/vList2"/>
    <dgm:cxn modelId="{F6DDD7BB-6491-4265-B882-625ABD053EB5}" type="presParOf" srcId="{8AAFD8B8-8E0F-4EF0-90DA-7FF1DED5EF0B}" destId="{4254877D-56F0-451A-9240-57F3BF96980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B7D2A-6D81-4F2A-9E22-9266BD7087F3}">
      <dsp:nvSpPr>
        <dsp:cNvPr id="0" name=""/>
        <dsp:cNvSpPr/>
      </dsp:nvSpPr>
      <dsp:spPr>
        <a:xfrm>
          <a:off x="-7492348" y="-1144982"/>
          <a:ext cx="8915446" cy="8915446"/>
        </a:xfrm>
        <a:prstGeom prst="blockArc">
          <a:avLst>
            <a:gd name="adj1" fmla="val 18900000"/>
            <a:gd name="adj2" fmla="val 2700000"/>
            <a:gd name="adj3" fmla="val 242"/>
          </a:avLst>
        </a:prstGeom>
        <a:noFill/>
        <a:ln w="9525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A8DA70-D7C9-438F-AAD4-A3A0816731F1}">
      <dsp:nvSpPr>
        <dsp:cNvPr id="0" name=""/>
        <dsp:cNvSpPr/>
      </dsp:nvSpPr>
      <dsp:spPr>
        <a:xfrm>
          <a:off x="744468" y="381811"/>
          <a:ext cx="8087989" cy="127437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4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9041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Результаты анкетирования показали, что налоговая нагрузка на организации начиная с 2014 года увеличится в 2-3 раза по сравнению с 2013 годом, а к 2016 году возрастет как минимум в 7-10 раз</a:t>
          </a:r>
          <a:endParaRPr lang="ru-RU" sz="1800" kern="1200" dirty="0"/>
        </a:p>
      </dsp:txBody>
      <dsp:txXfrm>
        <a:off x="744468" y="381811"/>
        <a:ext cx="8087989" cy="1274375"/>
      </dsp:txXfrm>
    </dsp:sp>
    <dsp:sp modelId="{0B21C759-BF0B-4686-8BAA-02902B378663}">
      <dsp:nvSpPr>
        <dsp:cNvPr id="0" name=""/>
        <dsp:cNvSpPr/>
      </dsp:nvSpPr>
      <dsp:spPr>
        <a:xfrm>
          <a:off x="107428" y="381958"/>
          <a:ext cx="1274079" cy="12740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60A9E-EC22-4BC1-A2D6-4B37423401E9}">
      <dsp:nvSpPr>
        <dsp:cNvPr id="0" name=""/>
        <dsp:cNvSpPr/>
      </dsp:nvSpPr>
      <dsp:spPr>
        <a:xfrm>
          <a:off x="1328835" y="1944215"/>
          <a:ext cx="7503621" cy="12078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4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9041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результате существенного увеличения налоговой нагрузки многие предприятия будут вынуждены прекратить свою деятельность, что негативно скажется на собираемости бюджета в последующие годы</a:t>
          </a:r>
          <a:endParaRPr lang="ru-RU" sz="1800" kern="1200" dirty="0"/>
        </a:p>
      </dsp:txBody>
      <dsp:txXfrm>
        <a:off x="1328835" y="1944215"/>
        <a:ext cx="7503621" cy="1207888"/>
      </dsp:txXfrm>
    </dsp:sp>
    <dsp:sp modelId="{50D78CF2-10AA-458B-9077-D68AB21C02DA}">
      <dsp:nvSpPr>
        <dsp:cNvPr id="0" name=""/>
        <dsp:cNvSpPr/>
      </dsp:nvSpPr>
      <dsp:spPr>
        <a:xfrm>
          <a:off x="691795" y="1911119"/>
          <a:ext cx="1274079" cy="12740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687BC0-CBF5-4174-9372-05612BC4C62C}">
      <dsp:nvSpPr>
        <dsp:cNvPr id="0" name=""/>
        <dsp:cNvSpPr/>
      </dsp:nvSpPr>
      <dsp:spPr>
        <a:xfrm>
          <a:off x="1328835" y="3279522"/>
          <a:ext cx="7503621" cy="159559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4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9041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Значительное увеличение имущественных налогов негативно скажется на конъюнктуре внутреннего Российского рынка, поскольку предприниматели вынуждены будут повысить цены на свою продукцию (работы, услуги), что в свою очередь снизит их конкурентоспособность с западными аналогами</a:t>
          </a:r>
          <a:endParaRPr lang="ru-RU" sz="1800" kern="1200" dirty="0"/>
        </a:p>
      </dsp:txBody>
      <dsp:txXfrm>
        <a:off x="1328835" y="3279522"/>
        <a:ext cx="7503621" cy="1595596"/>
      </dsp:txXfrm>
    </dsp:sp>
    <dsp:sp modelId="{9F27A75D-C775-4C3E-8643-C691EB66CC2A}">
      <dsp:nvSpPr>
        <dsp:cNvPr id="0" name=""/>
        <dsp:cNvSpPr/>
      </dsp:nvSpPr>
      <dsp:spPr>
        <a:xfrm>
          <a:off x="691795" y="3440281"/>
          <a:ext cx="1274079" cy="12740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FF194E-150F-4F0C-B513-BB0457B68EE3}">
      <dsp:nvSpPr>
        <dsp:cNvPr id="0" name=""/>
        <dsp:cNvSpPr/>
      </dsp:nvSpPr>
      <dsp:spPr>
        <a:xfrm>
          <a:off x="744468" y="5009106"/>
          <a:ext cx="8087989" cy="11947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4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9041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 переходе на новый порядок налогообложения по налогу на имущество организаций возникает большое количество проблем и основной из них является завышение кадастровой стоимости объектов налогообложения</a:t>
          </a:r>
        </a:p>
      </dsp:txBody>
      <dsp:txXfrm>
        <a:off x="744468" y="5009106"/>
        <a:ext cx="8087989" cy="1194750"/>
      </dsp:txXfrm>
    </dsp:sp>
    <dsp:sp modelId="{D792B61E-146C-4484-AFA9-9265A1EE3652}">
      <dsp:nvSpPr>
        <dsp:cNvPr id="0" name=""/>
        <dsp:cNvSpPr/>
      </dsp:nvSpPr>
      <dsp:spPr>
        <a:xfrm>
          <a:off x="107428" y="4969442"/>
          <a:ext cx="1274079" cy="12740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A5B7C-91BD-4FE1-8E97-B142B193C6A0}">
      <dsp:nvSpPr>
        <dsp:cNvPr id="0" name=""/>
        <dsp:cNvSpPr/>
      </dsp:nvSpPr>
      <dsp:spPr>
        <a:xfrm>
          <a:off x="0" y="374211"/>
          <a:ext cx="8928992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Необходимо предусмотреть налоговые льготы </a:t>
          </a:r>
          <a:r>
            <a:rPr lang="ru-RU" sz="1900" kern="1200" dirty="0" smtClean="0"/>
            <a:t>как на федеральном, так и на региональном уровне </a:t>
          </a:r>
          <a:r>
            <a:rPr lang="ru-RU" sz="1900" kern="1200" dirty="0" smtClean="0"/>
            <a:t>для некоторых категорий налогоплательщиков, в частности, для субъектов малого и среднего бизнеса, для организаций, которые не осуществляет торговую или производственную деятельность и т.д.</a:t>
          </a:r>
          <a:endParaRPr lang="ru-RU" sz="1900" kern="1200" dirty="0"/>
        </a:p>
      </dsp:txBody>
      <dsp:txXfrm>
        <a:off x="66196" y="440407"/>
        <a:ext cx="8796600" cy="1223637"/>
      </dsp:txXfrm>
    </dsp:sp>
    <dsp:sp modelId="{480647D5-1595-4362-932B-D566A4B64ABA}">
      <dsp:nvSpPr>
        <dsp:cNvPr id="0" name=""/>
        <dsp:cNvSpPr/>
      </dsp:nvSpPr>
      <dsp:spPr>
        <a:xfrm>
          <a:off x="0" y="1784962"/>
          <a:ext cx="8928992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Предусмотреть меры по проведению более справедливой кадастровой оценки недвижимого имущества, например, закрепить положение, согласно которому кадастровая оценка не может превышать 70% рыночной стоимости</a:t>
          </a:r>
          <a:endParaRPr lang="ru-RU" sz="1900" kern="1200" dirty="0"/>
        </a:p>
      </dsp:txBody>
      <dsp:txXfrm>
        <a:off x="66196" y="1851158"/>
        <a:ext cx="8796600" cy="1223637"/>
      </dsp:txXfrm>
    </dsp:sp>
    <dsp:sp modelId="{FE045608-A1EC-4673-B407-29E227482631}">
      <dsp:nvSpPr>
        <dsp:cNvPr id="0" name=""/>
        <dsp:cNvSpPr/>
      </dsp:nvSpPr>
      <dsp:spPr>
        <a:xfrm>
          <a:off x="0" y="3195711"/>
          <a:ext cx="8928992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Ввести дополнительные виды разрешенного использования земли, что повлияет на кадастровую оценку недвижимого имущества и позволит снизить налоговые издержки для некоторых категорий налогоплательщиков</a:t>
          </a:r>
          <a:endParaRPr lang="ru-RU" sz="1900" kern="1200" dirty="0"/>
        </a:p>
      </dsp:txBody>
      <dsp:txXfrm>
        <a:off x="66196" y="3261907"/>
        <a:ext cx="8796600" cy="1223637"/>
      </dsp:txXfrm>
    </dsp:sp>
    <dsp:sp modelId="{4254877D-56F0-451A-9240-57F3BF969801}">
      <dsp:nvSpPr>
        <dsp:cNvPr id="0" name=""/>
        <dsp:cNvSpPr/>
      </dsp:nvSpPr>
      <dsp:spPr>
        <a:xfrm>
          <a:off x="0" y="4606461"/>
          <a:ext cx="8928992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Необходимо провести повторный, более тщательный анализ соразмерности ставок налогообложения по налогу на имущество организаций с экономическими возможностями различных субъектов предпринимательства для уплаты налога</a:t>
          </a:r>
          <a:endParaRPr lang="ru-RU" sz="1900" kern="1200" dirty="0"/>
        </a:p>
      </dsp:txBody>
      <dsp:txXfrm>
        <a:off x="66196" y="4672657"/>
        <a:ext cx="8796600" cy="1223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265-3D5D-445D-AC4B-F2034E02B4DB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D47027-72BB-4542-ADF7-B02F0598612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265-3D5D-445D-AC4B-F2034E02B4DB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7027-72BB-4542-ADF7-B02F05986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265-3D5D-445D-AC4B-F2034E02B4DB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7027-72BB-4542-ADF7-B02F05986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0BB265-3D5D-445D-AC4B-F2034E02B4DB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0D47027-72BB-4542-ADF7-B02F0598612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265-3D5D-445D-AC4B-F2034E02B4DB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D47027-72BB-4542-ADF7-B02F0598612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265-3D5D-445D-AC4B-F2034E02B4DB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D47027-72BB-4542-ADF7-B02F0598612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265-3D5D-445D-AC4B-F2034E02B4DB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D47027-72BB-4542-ADF7-B02F0598612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920BB265-3D5D-445D-AC4B-F2034E02B4DB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D47027-72BB-4542-ADF7-B02F0598612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265-3D5D-445D-AC4B-F2034E02B4DB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7027-72BB-4542-ADF7-B02F05986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265-3D5D-445D-AC4B-F2034E02B4DB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D47027-72BB-4542-ADF7-B02F059861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B265-3D5D-445D-AC4B-F2034E02B4DB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D47027-72BB-4542-ADF7-B02F059861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BB265-3D5D-445D-AC4B-F2034E02B4DB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47027-72BB-4542-ADF7-B02F0598612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srcRect/>
          <a:stretch>
            <a:fillRect l="11000" r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2420888"/>
            <a:ext cx="3312368" cy="424847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i="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бизнеса по налогу на имущество организаций</a:t>
            </a:r>
          </a:p>
          <a:p>
            <a:pPr algn="ctr"/>
            <a:endParaRPr lang="ru-RU" sz="3600" i="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i="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год</a:t>
            </a:r>
            <a:endParaRPr lang="ru-RU" sz="3600" i="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6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4">
              <a:lumMod val="75000"/>
            </a:schemeClr>
          </a:fgClr>
          <a:bgClr>
            <a:schemeClr val="bg2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26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результаты анкетирования представлены по итогам опроса более 180 компаний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7087544"/>
              </p:ext>
            </p:extLst>
          </p:nvPr>
        </p:nvGraphicFramePr>
        <p:xfrm>
          <a:off x="4788024" y="1844824"/>
          <a:ext cx="43559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 descr="Увеличится ли налоговая нагрузка в связи с введением нового прорядка определения налоговой базы по налогу на имущество организаций" title="Увеличится ли налоговая нагрузка в связи с введением нового прорядка определения налоговой базы по налогу на имущество организаций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6625753"/>
              </p:ext>
            </p:extLst>
          </p:nvPr>
        </p:nvGraphicFramePr>
        <p:xfrm>
          <a:off x="-180528" y="908720"/>
          <a:ext cx="648072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108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>
              <a:lumMod val="75000"/>
            </a:schemeClr>
          </a:fgClr>
          <a:bgClr>
            <a:schemeClr val="accent4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40397826"/>
              </p:ext>
            </p:extLst>
          </p:nvPr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496" y="32792"/>
            <a:ext cx="9073008" cy="5158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Прогноз увеличения налоговой нагрузки до 2016 года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1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66404855"/>
              </p:ext>
            </p:extLst>
          </p:nvPr>
        </p:nvGraphicFramePr>
        <p:xfrm>
          <a:off x="0" y="188640"/>
          <a:ext cx="914400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971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79602602"/>
              </p:ext>
            </p:extLst>
          </p:nvPr>
        </p:nvGraphicFramePr>
        <p:xfrm>
          <a:off x="107950" y="116632"/>
          <a:ext cx="8928100" cy="662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116632"/>
            <a:ext cx="1368152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30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812543"/>
              </p:ext>
            </p:extLst>
          </p:nvPr>
        </p:nvGraphicFramePr>
        <p:xfrm>
          <a:off x="107504" y="476672"/>
          <a:ext cx="892899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4510264" cy="3623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10590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201</TotalTime>
  <Words>349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Tradeshow</vt:lpstr>
      <vt:lpstr>Презентация PowerPoint</vt:lpstr>
      <vt:lpstr>результаты анкетирования представлены по итогам опроса более 180 компаний </vt:lpstr>
      <vt:lpstr>Прогноз увеличения налоговой нагрузки до 2016 года </vt:lpstr>
      <vt:lpstr>Презентация PowerPoint</vt:lpstr>
      <vt:lpstr>выводы</vt:lpstr>
      <vt:lpstr>Предложения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Селиванов А.С. (???)</dc:creator>
  <cp:lastModifiedBy>Селиванов А.С. (???)</cp:lastModifiedBy>
  <cp:revision>20</cp:revision>
  <dcterms:created xsi:type="dcterms:W3CDTF">2014-03-31T13:22:21Z</dcterms:created>
  <dcterms:modified xsi:type="dcterms:W3CDTF">2014-04-02T12:34:09Z</dcterms:modified>
</cp:coreProperties>
</file>